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63" r:id="rId4"/>
    <p:sldId id="271" r:id="rId5"/>
    <p:sldId id="264" r:id="rId6"/>
    <p:sldId id="265" r:id="rId7"/>
    <p:sldId id="266" r:id="rId8"/>
    <p:sldId id="267" r:id="rId9"/>
    <p:sldId id="278" r:id="rId10"/>
    <p:sldId id="280" r:id="rId11"/>
    <p:sldId id="268" r:id="rId12"/>
    <p:sldId id="279" r:id="rId13"/>
    <p:sldId id="277" r:id="rId14"/>
    <p:sldId id="282" r:id="rId15"/>
    <p:sldId id="272" r:id="rId16"/>
    <p:sldId id="275" r:id="rId17"/>
    <p:sldId id="276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853"/>
    <a:srgbClr val="58606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59" autoAdjust="0"/>
    <p:restoredTop sz="94660"/>
  </p:normalViewPr>
  <p:slideViewPr>
    <p:cSldViewPr snapToGrid="0">
      <p:cViewPr varScale="1">
        <p:scale>
          <a:sx n="49" d="100"/>
          <a:sy n="49" d="100"/>
        </p:scale>
        <p:origin x="208" y="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9263A-BAC5-4D80-BFD0-AC2D6BB4047E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0B11C-67AB-4A07-A403-788541EE8E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81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49085-1C19-4B6B-9C83-EC22BA6906B8}" type="datetimeFigureOut">
              <a:rPr lang="en-US"/>
              <a:t>4/21/18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C4147-66F7-4A69-8B5B-FCEF87E79FED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7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C4147-66F7-4A69-8B5B-FCEF87E79FED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7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C4147-66F7-4A69-8B5B-FCEF87E79FE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218337"/>
            <a:ext cx="10058400" cy="3200399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365760" bIns="45720" rtlCol="0" anchor="b">
            <a:normAutofit/>
          </a:bodyPr>
          <a:lstStyle>
            <a:lvl1pPr>
              <a:defRPr lang="en-US" sz="4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588737"/>
            <a:ext cx="10058400" cy="1371600"/>
          </a:xfrm>
          <a:solidFill>
            <a:srgbClr val="F2F2F2">
              <a:alpha val="25098"/>
            </a:srgbClr>
          </a:solidFill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00" b="0" i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2C60-CA09-4936-BAA8-13CFEF5A169C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7543800" cy="365125"/>
          </a:xfrm>
        </p:spPr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" y="19050"/>
            <a:ext cx="914400" cy="69646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6800" y="4531673"/>
            <a:ext cx="100584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9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1"/>
            <a:ext cx="10058400" cy="3124199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343400"/>
            <a:ext cx="10058400" cy="1447800"/>
          </a:xfrm>
          <a:solidFill>
            <a:srgbClr val="F2F2F2">
              <a:alpha val="25000"/>
            </a:srgbClr>
          </a:solidFill>
        </p:spPr>
        <p:txBody>
          <a:bodyPr anchor="t" anchorCtr="0"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12D8-565B-43C8-92C1-16DFDC78A3CD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15740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200" y="609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ln w="19050" cmpd="sng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30616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ln w="19050" cmpd="sng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1"/>
            <a:ext cx="10058400" cy="2743199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352800"/>
            <a:ext cx="10058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343400"/>
            <a:ext cx="10058400" cy="1447800"/>
          </a:xfrm>
          <a:solidFill>
            <a:srgbClr val="F2F2F2">
              <a:alpha val="25000"/>
            </a:srgbClr>
          </a:solidFill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DC6DF-4141-4790-9D36-99CA537BDC91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308581"/>
            <a:ext cx="10058400" cy="1468800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777381"/>
            <a:ext cx="10058400" cy="860400"/>
          </a:xfr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8260-0341-4551-9DC4-7B5326D45C3C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41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200" y="84613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01400" y="30045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846138"/>
            <a:ext cx="10058400" cy="2743199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886200"/>
            <a:ext cx="10058400" cy="889000"/>
          </a:xfrm>
          <a:solidFill>
            <a:srgbClr val="F2F2F2">
              <a:alpha val="25000"/>
            </a:srgbClr>
          </a:solidFill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775200"/>
            <a:ext cx="100584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i="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AD5A8-BE2E-4A51-9B6F-087765A79CEA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" y="19050"/>
            <a:ext cx="914400" cy="696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59" y="0"/>
            <a:ext cx="914400" cy="685800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1">
                  <a:lumMod val="45000"/>
                  <a:lumOff val="5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69000">
                <a:srgbClr val="586064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935307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1"/>
            <a:ext cx="10058400" cy="2743199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505200"/>
            <a:ext cx="10058400" cy="838200"/>
          </a:xfrm>
          <a:solidFill>
            <a:srgbClr val="F2F2F2">
              <a:alpha val="25000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343400"/>
            <a:ext cx="100584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91630-BFB2-4F1D-9C36-7C8CCD1661FB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3403076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19050"/>
            <a:ext cx="720315" cy="548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59" y="0"/>
            <a:ext cx="731520" cy="548640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1">
                  <a:lumMod val="45000"/>
                  <a:lumOff val="5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69000">
                <a:srgbClr val="586064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603229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5840"/>
          </a:xfrm>
          <a:solidFill>
            <a:srgbClr val="586064">
              <a:alpha val="50196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840" y="1136827"/>
            <a:ext cx="11430000" cy="516963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304A-138B-4A82-B21E-B3E7866DAD8B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009029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35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1378" y="812799"/>
            <a:ext cx="2210514" cy="5181601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vert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108" y="812800"/>
            <a:ext cx="8512942" cy="51816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78BF-BCB4-43AA-846A-07EFEC0261AC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6761914" y="3382263"/>
            <a:ext cx="5184648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59" y="0"/>
            <a:ext cx="914400" cy="685800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1">
                  <a:lumMod val="45000"/>
                  <a:lumOff val="5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69000">
                <a:srgbClr val="586064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400987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5840"/>
          </a:xfrm>
          <a:solidFill>
            <a:srgbClr val="586064">
              <a:alpha val="50196"/>
            </a:srgbClr>
          </a:solidFill>
        </p:spPr>
        <p:txBody>
          <a:bodyPr rIns="91440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54572" y="6492875"/>
            <a:ext cx="2522806" cy="365125"/>
          </a:xfrm>
        </p:spPr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009029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308581"/>
            <a:ext cx="10058400" cy="1468800"/>
          </a:xfrm>
          <a:ln w="9525">
            <a:solidFill>
              <a:schemeClr val="tx1">
                <a:lumMod val="95000"/>
              </a:schemeClr>
            </a:solidFill>
          </a:ln>
        </p:spPr>
        <p:txBody>
          <a:bodyPr rIns="91440" anchor="b"/>
          <a:lstStyle>
            <a:lvl1pPr algn="r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777381"/>
            <a:ext cx="10058400" cy="860400"/>
          </a:xfrm>
          <a:solidFill>
            <a:srgbClr val="F2F2F2">
              <a:alpha val="25098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099142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" y="103695"/>
            <a:ext cx="1338606" cy="10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86064">
              <a:alpha val="50196"/>
            </a:srgbClr>
          </a:solidFill>
          <a:ln w="635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520" y="1335257"/>
            <a:ext cx="5760720" cy="5029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760" y="1335257"/>
            <a:ext cx="5760720" cy="5029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FFDC-E01A-4CE9-93A5-BA504AC9E3FA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925241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586064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cap="none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201645"/>
            <a:ext cx="5486400" cy="548640"/>
          </a:xfrm>
          <a:solidFill>
            <a:srgbClr val="F2F2F2">
              <a:alpha val="2500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2800" b="0" cap="none" baseline="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1750285"/>
            <a:ext cx="5486400" cy="448056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47BA-684D-4B46-A1F5-A983D0F7644F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6299200" y="1201645"/>
            <a:ext cx="5486400" cy="548640"/>
          </a:xfrm>
          <a:solidFill>
            <a:srgbClr val="F2F2F2">
              <a:alpha val="25000"/>
            </a:srgbClr>
          </a:solidFill>
        </p:spPr>
        <p:txBody>
          <a:bodyPr anchor="b">
            <a:noAutofit/>
          </a:bodyPr>
          <a:lstStyle>
            <a:lvl1pPr marL="0" indent="0">
              <a:buNone/>
              <a:defRPr sz="2800" b="0" cap="none" baseline="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6299200" y="1750285"/>
            <a:ext cx="5486400" cy="448056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925241"/>
            <a:ext cx="12192000" cy="45720"/>
          </a:xfrm>
          <a:prstGeom prst="rect">
            <a:avLst/>
          </a:prstGeom>
          <a:solidFill>
            <a:schemeClr val="tx1">
              <a:lumMod val="65000"/>
            </a:schemeClr>
          </a:solidFill>
          <a:ln w="6350">
            <a:solidFill>
              <a:schemeClr val="tx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9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B8158-20FB-42CB-B6FE-7E7DFB2BC6B1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19" y="888477"/>
            <a:ext cx="6670963" cy="5081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21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solidFill>
            <a:srgbClr val="586064">
              <a:alpha val="50196"/>
            </a:srgbClr>
          </a:solidFill>
          <a:ln w="635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D16-7C02-4F8B-A9D0-32A5F2DAD757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0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solidFill>
            <a:srgbClr val="586064">
              <a:alpha val="50196"/>
            </a:srgbClr>
          </a:solidFill>
          <a:ln w="635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6350">
            <a:solidFill>
              <a:schemeClr val="tx1">
                <a:lumMod val="95000"/>
              </a:schemeClr>
            </a:soli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36DBF91-8394-4ED5-BE68-17C02EFB66A9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732865"/>
            <a:ext cx="10058400" cy="566738"/>
          </a:xfrm>
          <a:solidFill>
            <a:srgbClr val="586064">
              <a:alpha val="50196"/>
            </a:srgbClr>
          </a:solidFill>
          <a:ln w="9525"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6350">
            <a:solidFill>
              <a:schemeClr val="tx1">
                <a:lumMod val="95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0" y="5299603"/>
            <a:ext cx="10058400" cy="493712"/>
          </a:xfrm>
          <a:ln w="9525"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84D7-5B03-4FF9-85DA-02A7C7CC8AF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" y="103695"/>
            <a:ext cx="1338606" cy="10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7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5840"/>
          </a:xfrm>
          <a:prstGeom prst="rect">
            <a:avLst/>
          </a:prstGeom>
          <a:solidFill>
            <a:srgbClr val="586064">
              <a:alpha val="50196"/>
            </a:srgbClr>
          </a:solidFill>
          <a:ln w="9525">
            <a:noFill/>
          </a:ln>
        </p:spPr>
        <p:txBody>
          <a:bodyPr vert="horz" lIns="91440" tIns="45720" rIns="36576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49380"/>
            <a:ext cx="11430000" cy="5128968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02526" y="6492875"/>
            <a:ext cx="278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11F445A-7C0B-4801-A23C-6A6CA9532527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4928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9833" y="64928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4" y="6492875"/>
            <a:ext cx="2961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13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lang="en-US" sz="4000" b="1" kern="1200" cap="none" baseline="0" dirty="0">
          <a:ln w="3175" cmpd="sng">
            <a:noFill/>
          </a:ln>
          <a:solidFill>
            <a:schemeClr val="tx1">
              <a:lumMod val="95000"/>
            </a:schemeClr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dist="63500" dir="2400000" algn="tl">
              <a:schemeClr val="tx2">
                <a:lumMod val="50000"/>
                <a:alpha val="85000"/>
              </a:scheme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100000"/>
        <a:buFont typeface="Arial"/>
        <a:buChar char="•"/>
        <a:defRPr sz="2000" b="0" kern="1200" cap="none" baseline="0">
          <a:solidFill>
            <a:schemeClr val="bg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100000"/>
        <a:buFont typeface="Arial"/>
        <a:buChar char="•"/>
        <a:defRPr sz="1800" b="0" kern="1200" cap="none" baseline="0">
          <a:solidFill>
            <a:schemeClr val="bg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100000"/>
        <a:buFont typeface="Arial"/>
        <a:buChar char="•"/>
        <a:defRPr sz="1600" b="0" kern="1200" cap="none" baseline="0">
          <a:solidFill>
            <a:schemeClr val="bg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100000"/>
        <a:buFont typeface="Arial"/>
        <a:buChar char="•"/>
        <a:defRPr sz="1400" b="0" kern="1200" cap="none" baseline="0">
          <a:solidFill>
            <a:schemeClr val="bg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100000"/>
        <a:buFont typeface="Arial"/>
        <a:buChar char="•"/>
        <a:defRPr sz="1400" b="0" kern="1200" cap="none" baseline="0">
          <a:solidFill>
            <a:schemeClr val="bg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.html" TargetMode="External"/><Relationship Id="rId2" Type="http://schemas.openxmlformats.org/officeDocument/2006/relationships/hyperlink" Target="https://beermapping.com/?lat=38.90010&amp;lon=-77.04790&amp;z=1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GWU Data Analytics Bootcamp</a:t>
            </a:r>
            <a:br>
              <a:rPr lang="en-US" dirty="0"/>
            </a:br>
            <a:r>
              <a:rPr lang="en-US" dirty="0"/>
              <a:t>Project #1</a:t>
            </a:r>
            <a:br>
              <a:rPr lang="en-US" dirty="0"/>
            </a:br>
            <a:r>
              <a:rPr lang="en-US" dirty="0"/>
              <a:t>Trends: Brewery, Winery &amp; Distillery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Team:</a:t>
            </a:r>
          </a:p>
          <a:p>
            <a:r>
              <a:rPr lang="en-US" sz="2000" dirty="0"/>
              <a:t>Anna Bower | Seth Drewry | Bobby Jaikaran | Janice Lee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AE6-CE3C-A14F-BC24-766024DF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4C7F3B-7431-0544-84DF-BF3A70287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2" y="1483419"/>
            <a:ext cx="10797770" cy="10797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6999B-1B4F-1C48-B0B4-077428D5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FFDC-E01A-4CE9-93A5-BA504AC9E3FA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2D11A-9137-5041-B313-332A40AE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F986-FB53-874E-8318-65610488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F23409D-2447-BD4B-9E41-E6B38AE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2" y="4863086"/>
            <a:ext cx="10797770" cy="1079777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55E60F5-DCA0-7C4F-AB58-EB1309D3C1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2" y="3173253"/>
            <a:ext cx="10797770" cy="1079776"/>
          </a:xfrm>
        </p:spPr>
      </p:pic>
    </p:spTree>
    <p:extLst>
      <p:ext uri="{BB962C8B-B14F-4D97-AF65-F5344CB8AC3E}">
        <p14:creationId xmlns:p14="http://schemas.microsoft.com/office/powerpoint/2010/main" val="193074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4BC66D-88CD-1E4F-9D7E-8FF2AF7AC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92" y="1151834"/>
            <a:ext cx="8449845" cy="2534954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7A0F8D-A794-BE48-A87B-6C668BA0C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92" y="3811926"/>
            <a:ext cx="8449846" cy="2534954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068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0F84-E821-3445-AB0F-DDA8BB5B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4A43B6-08C6-174E-9D41-127A08FD25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2" y="1130663"/>
            <a:ext cx="10103192" cy="252579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BAE1C0-B973-554C-9909-9D59F6F6D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2" y="3781284"/>
            <a:ext cx="10103192" cy="271159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6787D-2F64-FE42-A43E-375F75A2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FFDC-E01A-4CE9-93A5-BA504AC9E3FA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5FCFE-2198-1F44-B3E6-4BFE99EE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2F2E9-B863-2845-A2AA-35CC2AD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8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8ACE-68C5-D940-A3D4-B586CF42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 Sample by Establishment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46E2B-82A5-474B-AF35-2957BC8F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DF287-FF64-1B4E-BA6F-EAAA9DF1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429D-A9DF-AD4F-8E5A-959FA611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C578673-A168-CD41-9FB2-14CD95CE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12048" r="12902" b="13078"/>
          <a:stretch/>
        </p:blipFill>
        <p:spPr>
          <a:xfrm>
            <a:off x="2100774" y="1829117"/>
            <a:ext cx="7315201" cy="3840480"/>
          </a:xfrm>
        </p:spPr>
      </p:pic>
    </p:spTree>
    <p:extLst>
      <p:ext uri="{BB962C8B-B14F-4D97-AF65-F5344CB8AC3E}">
        <p14:creationId xmlns:p14="http://schemas.microsoft.com/office/powerpoint/2010/main" val="55501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7A0F7-D135-9244-89B8-BCE76655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8260-0341-4551-9DC4-7B5326D45C3C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A29D5-C88E-E948-A9C6-FA272CBA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4A08-0FBC-0C49-AA93-582F042F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23E3EB5-BC23-4D4E-BE34-1267818B5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2" y="530784"/>
            <a:ext cx="7651376" cy="5738533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772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FC9C-D2F0-274F-BB2E-C04C2214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of Data Sources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DBC4A-00AF-FB42-BEE4-26EDE444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FFDC-E01A-4CE9-93A5-BA504AC9E3FA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2622F-6013-634A-AEFE-E70FEE64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8540-7864-2D40-A190-C9E51963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BC449A-EB48-2346-BB92-2D5CF1593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6" y="1338263"/>
            <a:ext cx="3743325" cy="2495550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3C2295-5BA7-D24D-A8A7-C4C06336BD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57" y="1338263"/>
            <a:ext cx="3378200" cy="2495550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5472E3B-B3B6-7E4C-AA7C-77A9E2F38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43" y="1338263"/>
            <a:ext cx="3717471" cy="2478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AF00CF-AE4B-5240-A532-95010B216C70}"/>
              </a:ext>
            </a:extLst>
          </p:cNvPr>
          <p:cNvSpPr txBox="1"/>
          <p:nvPr/>
        </p:nvSpPr>
        <p:spPr>
          <a:xfrm>
            <a:off x="1446628" y="4479464"/>
            <a:ext cx="9298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Although we expected to see a similar count (close to 1:1) between data sources, we actually found a significant discrepancy between Google Data and Other data sources</a:t>
            </a:r>
          </a:p>
        </p:txBody>
      </p:sp>
    </p:spTree>
    <p:extLst>
      <p:ext uri="{BB962C8B-B14F-4D97-AF65-F5344CB8AC3E}">
        <p14:creationId xmlns:p14="http://schemas.microsoft.com/office/powerpoint/2010/main" val="310256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535E-2F25-BA43-A882-C649F3DB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D16-7C02-4F8B-A9D0-32A5F2DAD757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1651-E92C-034D-B8D7-D72528C5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56350-0AE4-D74A-A52A-6CD877A5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15E3ED-6356-C141-9F78-398DC270B395}"/>
              </a:ext>
            </a:extLst>
          </p:cNvPr>
          <p:cNvSpPr txBox="1">
            <a:spLocks/>
          </p:cNvSpPr>
          <p:nvPr/>
        </p:nvSpPr>
        <p:spPr>
          <a:xfrm>
            <a:off x="266699" y="44269"/>
            <a:ext cx="11811000" cy="1419588"/>
          </a:xfrm>
          <a:prstGeom prst="rect">
            <a:avLst/>
          </a:prstGeom>
          <a:solidFill>
            <a:srgbClr val="586064">
              <a:alpha val="50196"/>
            </a:srgbClr>
          </a:solidFill>
          <a:ln w="63500"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400" b="1" kern="1200" cap="none" baseline="0" dirty="0">
                <a:ln w="3175" cmpd="sng"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dist="63500" dir="2400000" algn="tl">
                    <a:schemeClr val="tx2">
                      <a:lumMod val="50000"/>
                      <a:alpha val="8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Correlation between counts of establishments and different variables yielded interesting conclusions warranting further analysis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A719E553-0B26-4045-A003-9518C15F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15" y="1661192"/>
            <a:ext cx="4117430" cy="2980985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00F6CE8D-9C6A-ED46-B77B-E300396A0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64" y="1661191"/>
            <a:ext cx="4164480" cy="2980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54F50D-4BD3-6C46-AA11-2ADDC844B5F4}"/>
              </a:ext>
            </a:extLst>
          </p:cNvPr>
          <p:cNvSpPr txBox="1"/>
          <p:nvPr/>
        </p:nvSpPr>
        <p:spPr>
          <a:xfrm>
            <a:off x="879115" y="4839512"/>
            <a:ext cx="4220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Breweries and distilleries show an increasing correlation with higher education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Wineries show a different pattern, with a higher correlation for less than high school 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C20EA-7BF8-524C-BF80-9E6EA0BF5F9B}"/>
              </a:ext>
            </a:extLst>
          </p:cNvPr>
          <p:cNvSpPr txBox="1"/>
          <p:nvPr/>
        </p:nvSpPr>
        <p:spPr>
          <a:xfrm>
            <a:off x="6276320" y="4789448"/>
            <a:ext cx="4220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Breweries and distilleries show an increasing correlation with income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Wineries show a different pattern, with a higher correlation for less than high school education and greater than 75K</a:t>
            </a:r>
          </a:p>
        </p:txBody>
      </p:sp>
    </p:spTree>
    <p:extLst>
      <p:ext uri="{BB962C8B-B14F-4D97-AF65-F5344CB8AC3E}">
        <p14:creationId xmlns:p14="http://schemas.microsoft.com/office/powerpoint/2010/main" val="213800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6DA6C-2CB8-7D45-80F7-B7277F5C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D16-7C02-4F8B-A9D0-32A5F2DAD757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23D97-B219-474A-B855-ED2928FA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D7F0E-B77D-874C-95D5-14AB2FA5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CBAA8A-8AB9-4442-9DD4-11783CA6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33" y="2344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Correlation between counts of establishments and different variables yielded interesting conclusions warranting further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17065-B362-2C49-B3A7-9BD66897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4" y="1734375"/>
            <a:ext cx="5583579" cy="3241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6906E-4118-2A47-A2CE-DBCE988C9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04" y="1750704"/>
            <a:ext cx="5254563" cy="3241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C73DC-3B05-1343-A95D-348EA0AACB02}"/>
              </a:ext>
            </a:extLst>
          </p:cNvPr>
          <p:cNvSpPr txBox="1"/>
          <p:nvPr/>
        </p:nvSpPr>
        <p:spPr>
          <a:xfrm>
            <a:off x="1100088" y="5100135"/>
            <a:ext cx="4220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correlations for people in the information industry and scientific management industries across the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correlations for military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A17CF-54C7-F34F-8C60-0684B0B50588}"/>
              </a:ext>
            </a:extLst>
          </p:cNvPr>
          <p:cNvSpPr txBox="1"/>
          <p:nvPr/>
        </p:nvSpPr>
        <p:spPr>
          <a:xfrm>
            <a:off x="7039526" y="5100135"/>
            <a:ext cx="4220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correlation for people who are in management, business, science and artistic occupations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correlation for military</a:t>
            </a:r>
          </a:p>
        </p:txBody>
      </p:sp>
    </p:spTree>
    <p:extLst>
      <p:ext uri="{BB962C8B-B14F-4D97-AF65-F5344CB8AC3E}">
        <p14:creationId xmlns:p14="http://schemas.microsoft.com/office/powerpoint/2010/main" val="318961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8703-96C1-1A49-A416-5B59F3A6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9439-D58F-B144-A6F2-4648FA96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39864"/>
            <a:ext cx="11430000" cy="5038484"/>
          </a:xfrm>
        </p:spPr>
        <p:txBody>
          <a:bodyPr/>
          <a:lstStyle/>
          <a:p>
            <a:r>
              <a:rPr lang="en-US" b="1" dirty="0"/>
              <a:t>Challenges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Performing Google API calls and hitting daily rate limit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Inconsistency with naming convention when merging data frames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Different types of data files provided from sources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Obtaining and preserving the accurate numeric data type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Naming conventions for States and US Territories (full name vs. abbreviations)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Aligning on the definition of terms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Resolutions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Utilized data.gov and obtained csv files for wineries and distilleries by states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Searched for common identifiers and renamed it for consistency when merging data frames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Converted data set to one type of file for consistency </a:t>
            </a:r>
          </a:p>
          <a:p>
            <a:pPr lvl="1">
              <a:buFont typeface="Wingdings" pitchFamily="2" charset="2"/>
              <a:buChar char="v"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2AE3C-55DB-494E-A73A-B2739624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5F60-078C-A448-883F-FC2FF568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FAC02-0F5C-514A-970E-46218E5C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9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Ins="91440"/>
          <a:lstStyle/>
          <a:p>
            <a:r>
              <a:rPr lang="en-US" dirty="0"/>
              <a:t>Project Scope/Overview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 rIns="91440"/>
          <a:lstStyle/>
          <a:p>
            <a:r>
              <a:rPr lang="en-US" dirty="0"/>
              <a:t>A summary of our efforts for Project 1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D9A1-3850-4615-8C75-2CB8A1C1E065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</p:spTree>
    <p:extLst>
      <p:ext uri="{BB962C8B-B14F-4D97-AF65-F5344CB8AC3E}">
        <p14:creationId xmlns:p14="http://schemas.microsoft.com/office/powerpoint/2010/main" val="112592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Analysis of nationwide distilleries, breweries, and wineries</a:t>
            </a:r>
          </a:p>
          <a:p>
            <a:r>
              <a:rPr lang="en-US" sz="2800" dirty="0"/>
              <a:t>Data was correlated to Census information</a:t>
            </a:r>
          </a:p>
          <a:p>
            <a:r>
              <a:rPr lang="en-US" sz="2800" dirty="0"/>
              <a:t>Mission to find relationships between demographics to number of each establishment</a:t>
            </a:r>
          </a:p>
          <a:p>
            <a:pPr lvl="1">
              <a:buFont typeface="Wingdings" pitchFamily="2" charset="2"/>
              <a:buChar char="v"/>
            </a:pPr>
            <a:r>
              <a:rPr lang="en-US" sz="2600" dirty="0"/>
              <a:t> number of establishment by state</a:t>
            </a:r>
          </a:p>
          <a:p>
            <a:pPr lvl="1">
              <a:buFont typeface="Wingdings" pitchFamily="2" charset="2"/>
              <a:buChar char="v"/>
            </a:pPr>
            <a:r>
              <a:rPr lang="en-US" sz="2600" dirty="0"/>
              <a:t> population by state for establishments</a:t>
            </a:r>
          </a:p>
          <a:p>
            <a:pPr lvl="1">
              <a:buFont typeface="Wingdings" pitchFamily="2" charset="2"/>
              <a:buChar char="v"/>
            </a:pPr>
            <a:r>
              <a:rPr lang="en-US" sz="2600" dirty="0"/>
              <a:t> correlation between industries for establishments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8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B49-6B5C-8C4B-85F5-34EBE575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B299-1F5D-6147-9A6A-154A5418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Sources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hlinkClick r:id="rId2"/>
              </a:rPr>
              <a:t>https://beermapping.com/?lat=38.90010&amp;lon=-77.04790&amp;z=13</a:t>
            </a:r>
            <a:endParaRPr lang="en-US" b="1" dirty="0"/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hlinkClick r:id="rId3"/>
              </a:rPr>
              <a:t>https://www.census.gov/data.html</a:t>
            </a:r>
            <a:endParaRPr lang="en-US" b="1" dirty="0"/>
          </a:p>
          <a:p>
            <a:pPr lvl="1">
              <a:buFont typeface="Wingdings" pitchFamily="2" charset="2"/>
              <a:buChar char="v"/>
            </a:pPr>
            <a:r>
              <a:rPr lang="en-US" b="1" dirty="0"/>
              <a:t>https://www.data.gov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B382-E654-2B40-B922-2054413E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5B969-2C21-A649-84A9-E36D2535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06E96-36F0-034D-9872-C4857EDC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1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of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1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Brewery Count by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AD64E9-E345-E64B-B19B-020B362F2F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r="9493"/>
          <a:stretch/>
        </p:blipFill>
        <p:spPr>
          <a:xfrm>
            <a:off x="1239520" y="2105909"/>
            <a:ext cx="9144000" cy="165354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2EFA4A9-B3E1-FE45-8C41-F81057126FB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-2" r="7950" b="-3474"/>
          <a:stretch/>
        </p:blipFill>
        <p:spPr>
          <a:xfrm>
            <a:off x="1239519" y="4115072"/>
            <a:ext cx="9144001" cy="1859008"/>
          </a:xfrm>
        </p:spPr>
      </p:pic>
    </p:spTree>
    <p:extLst>
      <p:ext uri="{BB962C8B-B14F-4D97-AF65-F5344CB8AC3E}">
        <p14:creationId xmlns:p14="http://schemas.microsoft.com/office/powerpoint/2010/main" val="55578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Winery Count by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6C5361-C9D6-E143-9C28-DA6140271F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9118" b="697"/>
          <a:stretch/>
        </p:blipFill>
        <p:spPr>
          <a:xfrm>
            <a:off x="1280160" y="2273298"/>
            <a:ext cx="9164320" cy="1649396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28D8B2C-9F8E-FA46-BE28-C3FE2028A21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r="9139" b="-1067"/>
          <a:stretch/>
        </p:blipFill>
        <p:spPr>
          <a:xfrm>
            <a:off x="1280160" y="4360209"/>
            <a:ext cx="9164320" cy="1674831"/>
          </a:xfrm>
        </p:spPr>
      </p:pic>
    </p:spTree>
    <p:extLst>
      <p:ext uri="{BB962C8B-B14F-4D97-AF65-F5344CB8AC3E}">
        <p14:creationId xmlns:p14="http://schemas.microsoft.com/office/powerpoint/2010/main" val="150975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Distillery Count by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839-D84A-4580-A32E-5A8DC3E81840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Washington University Data Analytics Bootcamp | Project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42B11EE-7AB6-A14F-9F11-DC21602C3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128" b="-426"/>
          <a:stretch/>
        </p:blipFill>
        <p:spPr>
          <a:xfrm>
            <a:off x="1402081" y="2175382"/>
            <a:ext cx="9245600" cy="170190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3C829C8C-E358-1741-BD23-C1D2AED8CE0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128" b="-5946"/>
          <a:stretch/>
        </p:blipFill>
        <p:spPr>
          <a:xfrm>
            <a:off x="1402082" y="4352798"/>
            <a:ext cx="9245600" cy="1763522"/>
          </a:xfrm>
        </p:spPr>
      </p:pic>
    </p:spTree>
    <p:extLst>
      <p:ext uri="{BB962C8B-B14F-4D97-AF65-F5344CB8AC3E}">
        <p14:creationId xmlns:p14="http://schemas.microsoft.com/office/powerpoint/2010/main" val="171877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6CBB9-1377-3B46-8422-E7B36C58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7" y="1363662"/>
            <a:ext cx="6594702" cy="51292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27CD8-7A15-3745-893B-99530258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FA7F-CF8F-4783-9DE6-2D6149E8CE72}" type="datetime2">
              <a:rPr lang="en-US" smtClean="0"/>
              <a:t>Saturday, April 21,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FF508-078F-DD40-A482-927A488F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Washington University Data Analytics Bootcamp | Project 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6B29-A6FB-9444-AC48-D2D5448C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BB5DD51B-BA80-214C-AE47-7658B6D4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</a:t>
            </a:r>
          </a:p>
        </p:txBody>
      </p:sp>
    </p:spTree>
    <p:extLst>
      <p:ext uri="{BB962C8B-B14F-4D97-AF65-F5344CB8AC3E}">
        <p14:creationId xmlns:p14="http://schemas.microsoft.com/office/powerpoint/2010/main" val="100824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Slide.Variant">
      <a:dk1>
        <a:sysClr val="windowText" lastClr="000000"/>
      </a:dk1>
      <a:lt1>
        <a:sysClr val="window" lastClr="FFFFFF"/>
      </a:lt1>
      <a:dk2>
        <a:srgbClr val="567292"/>
      </a:dk2>
      <a:lt2>
        <a:srgbClr val="E4E9EF"/>
      </a:lt2>
      <a:accent1>
        <a:srgbClr val="6076B4"/>
      </a:accent1>
      <a:accent2>
        <a:srgbClr val="B40F64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234171"/>
      </a:hlink>
      <a:folHlink>
        <a:srgbClr val="753D3D"/>
      </a:folHlink>
    </a:clrScheme>
    <a:fontScheme name="Modern.Font.Style">
      <a:majorFont>
        <a:latin typeface="Trebuchet MS"/>
        <a:ea typeface=""/>
        <a:cs typeface=""/>
      </a:majorFont>
      <a:minorFont>
        <a:latin typeface="Segoe UI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1375</TotalTime>
  <Words>587</Words>
  <Application>Microsoft Macintosh PowerPoint</Application>
  <PresentationFormat>Widescreen</PresentationFormat>
  <Paragraphs>108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Segoe UI</vt:lpstr>
      <vt:lpstr>Trebuchet MS</vt:lpstr>
      <vt:lpstr>Wingdings</vt:lpstr>
      <vt:lpstr>Mesh</vt:lpstr>
      <vt:lpstr>   GWU Data Analytics Bootcamp Project #1 Trends: Brewery, Winery &amp; Distillery</vt:lpstr>
      <vt:lpstr>Project Scope/Overview</vt:lpstr>
      <vt:lpstr>Project Overview</vt:lpstr>
      <vt:lpstr>Data Sources</vt:lpstr>
      <vt:lpstr>Results</vt:lpstr>
      <vt:lpstr>Other API</vt:lpstr>
      <vt:lpstr>Other API</vt:lpstr>
      <vt:lpstr>Other API</vt:lpstr>
      <vt:lpstr>Other API</vt:lpstr>
      <vt:lpstr>Google API</vt:lpstr>
      <vt:lpstr>Google API</vt:lpstr>
      <vt:lpstr>Google API</vt:lpstr>
      <vt:lpstr>Google Map Sample by Establishment Type</vt:lpstr>
      <vt:lpstr>PowerPoint Presentation</vt:lpstr>
      <vt:lpstr>Comparisons of Data Sources</vt:lpstr>
      <vt:lpstr>PowerPoint Presentation</vt:lpstr>
      <vt:lpstr>Correlation between counts of establishments and different variables yielded interesting conclusions warranting further analysis</vt:lpstr>
      <vt:lpstr>Challenges and Resolutions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HBS Case: Kent Chemical</dc:title>
  <dc:creator>BJaikaran</dc:creator>
  <cp:lastModifiedBy>janicee</cp:lastModifiedBy>
  <cp:revision>129</cp:revision>
  <dcterms:created xsi:type="dcterms:W3CDTF">2012-07-27T01:16:44Z</dcterms:created>
  <dcterms:modified xsi:type="dcterms:W3CDTF">2018-04-21T14:28:43Z</dcterms:modified>
</cp:coreProperties>
</file>